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0" r:id="rId4"/>
    <p:sldId id="258" r:id="rId5"/>
    <p:sldId id="301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354" r:id="rId17"/>
    <p:sldId id="269" r:id="rId18"/>
    <p:sldId id="340" r:id="rId19"/>
    <p:sldId id="343" r:id="rId20"/>
    <p:sldId id="342" r:id="rId21"/>
    <p:sldId id="339" r:id="rId22"/>
    <p:sldId id="341" r:id="rId23"/>
    <p:sldId id="338" r:id="rId24"/>
    <p:sldId id="337" r:id="rId25"/>
    <p:sldId id="336" r:id="rId26"/>
    <p:sldId id="335" r:id="rId27"/>
    <p:sldId id="334" r:id="rId28"/>
    <p:sldId id="333" r:id="rId29"/>
    <p:sldId id="332" r:id="rId30"/>
    <p:sldId id="331" r:id="rId31"/>
    <p:sldId id="270" r:id="rId32"/>
    <p:sldId id="271" r:id="rId33"/>
    <p:sldId id="272" r:id="rId34"/>
    <p:sldId id="293" r:id="rId35"/>
    <p:sldId id="292" r:id="rId36"/>
    <p:sldId id="291" r:id="rId37"/>
    <p:sldId id="273" r:id="rId38"/>
    <p:sldId id="294" r:id="rId39"/>
    <p:sldId id="299" r:id="rId40"/>
    <p:sldId id="297" r:id="rId41"/>
    <p:sldId id="305" r:id="rId42"/>
    <p:sldId id="296" r:id="rId43"/>
    <p:sldId id="303" r:id="rId44"/>
    <p:sldId id="295" r:id="rId45"/>
    <p:sldId id="328" r:id="rId46"/>
    <p:sldId id="311" r:id="rId47"/>
    <p:sldId id="329" r:id="rId48"/>
    <p:sldId id="330" r:id="rId49"/>
    <p:sldId id="327" r:id="rId50"/>
    <p:sldId id="326" r:id="rId51"/>
    <p:sldId id="306" r:id="rId52"/>
    <p:sldId id="310" r:id="rId53"/>
    <p:sldId id="309" r:id="rId54"/>
    <p:sldId id="308" r:id="rId55"/>
    <p:sldId id="325" r:id="rId56"/>
    <p:sldId id="324" r:id="rId57"/>
    <p:sldId id="323" r:id="rId58"/>
    <p:sldId id="322" r:id="rId59"/>
    <p:sldId id="321" r:id="rId60"/>
    <p:sldId id="320" r:id="rId61"/>
    <p:sldId id="319" r:id="rId62"/>
    <p:sldId id="318" r:id="rId63"/>
    <p:sldId id="317" r:id="rId64"/>
    <p:sldId id="274" r:id="rId65"/>
    <p:sldId id="275" r:id="rId66"/>
    <p:sldId id="279" r:id="rId67"/>
    <p:sldId id="277" r:id="rId68"/>
    <p:sldId id="281" r:id="rId69"/>
    <p:sldId id="276" r:id="rId70"/>
    <p:sldId id="284" r:id="rId71"/>
    <p:sldId id="280" r:id="rId72"/>
    <p:sldId id="282" r:id="rId73"/>
    <p:sldId id="286" r:id="rId74"/>
    <p:sldId id="283" r:id="rId75"/>
    <p:sldId id="285" r:id="rId76"/>
    <p:sldId id="287" r:id="rId77"/>
    <p:sldId id="290" r:id="rId78"/>
    <p:sldId id="315" r:id="rId79"/>
    <p:sldId id="288" r:id="rId80"/>
    <p:sldId id="289" r:id="rId81"/>
    <p:sldId id="307" r:id="rId82"/>
    <p:sldId id="278" r:id="rId83"/>
    <p:sldId id="346" r:id="rId84"/>
    <p:sldId id="345" r:id="rId85"/>
    <p:sldId id="312" r:id="rId86"/>
    <p:sldId id="344" r:id="rId87"/>
    <p:sldId id="348" r:id="rId88"/>
    <p:sldId id="347" r:id="rId89"/>
    <p:sldId id="349" r:id="rId90"/>
    <p:sldId id="353" r:id="rId91"/>
    <p:sldId id="352" r:id="rId92"/>
    <p:sldId id="351" r:id="rId93"/>
    <p:sldId id="350" r:id="rId9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ECFF"/>
    <a:srgbClr val="003DB8"/>
    <a:srgbClr val="F3F3FF"/>
    <a:srgbClr val="003399"/>
    <a:srgbClr val="FFFFFF"/>
    <a:srgbClr val="E2E2E2"/>
    <a:srgbClr val="EAEAEA"/>
    <a:srgbClr val="000000"/>
    <a:srgbClr val="FFFF99"/>
    <a:srgbClr val="3C609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040" autoAdjust="0"/>
    <p:restoredTop sz="94660"/>
  </p:normalViewPr>
  <p:slideViewPr>
    <p:cSldViewPr>
      <p:cViewPr varScale="1">
        <p:scale>
          <a:sx n="67" d="100"/>
          <a:sy n="67" d="100"/>
        </p:scale>
        <p:origin x="-90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C7039-E4CA-42C3-B02C-6C31DE7A4E39}" type="datetimeFigureOut">
              <a:rPr lang="ru-RU"/>
              <a:pPr>
                <a:defRPr/>
              </a:pPr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F2061-3CE2-4DB0-ADA2-8526D014AD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714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73728-DD6D-4DD5-936D-1C2210AA36C1}" type="datetimeFigureOut">
              <a:rPr lang="ru-RU"/>
              <a:pPr>
                <a:defRPr/>
              </a:pPr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A928F-839A-4DA3-BDE9-AACF1E662D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7031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1C0E7-717F-4865-AB39-28A1E50C1750}" type="datetimeFigureOut">
              <a:rPr lang="ru-RU"/>
              <a:pPr>
                <a:defRPr/>
              </a:pPr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27BE7-0289-437A-9769-981E6772A7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62889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8498F-4A66-4BD4-85F7-A8CE5B630F5A}" type="datetimeFigureOut">
              <a:rPr lang="ru-RU"/>
              <a:pPr>
                <a:defRPr/>
              </a:pPr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10D02-01C6-42B7-97BE-BB8AA98184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50258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1D791-3B6F-45DA-BAE3-659AB655B06A}" type="datetimeFigureOut">
              <a:rPr lang="ru-RU"/>
              <a:pPr>
                <a:defRPr/>
              </a:pPr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4269B-8830-46D5-96DE-9C6E2A5D77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6149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3FC36-EDE6-449C-9C28-13415F21326E}" type="datetimeFigureOut">
              <a:rPr lang="ru-RU"/>
              <a:pPr>
                <a:defRPr/>
              </a:pPr>
              <a:t>05.02.2020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7D410-FE10-4F84-9A61-5345FDF79D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8700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C5106-D70E-465B-B80D-F1C53252E465}" type="datetimeFigureOut">
              <a:rPr lang="ru-RU"/>
              <a:pPr>
                <a:defRPr/>
              </a:pPr>
              <a:t>05.02.2020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5F229-60FC-42E0-B580-24D3B3ACF1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20653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52745-940F-44C8-A231-F18A086A6659}" type="datetimeFigureOut">
              <a:rPr lang="ru-RU"/>
              <a:pPr>
                <a:defRPr/>
              </a:pPr>
              <a:t>05.02.2020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8320D-2835-45AE-972A-2675221EDB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9105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F4077-972B-415C-A50E-9324A0E83E27}" type="datetimeFigureOut">
              <a:rPr lang="ru-RU"/>
              <a:pPr>
                <a:defRPr/>
              </a:pPr>
              <a:t>05.02.2020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2E9A2-9F0D-4641-8CCD-0BDAC0B1DF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3963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648A1-DB27-4F2F-8BB4-46E82FC6A4D0}" type="datetimeFigureOut">
              <a:rPr lang="ru-RU"/>
              <a:pPr>
                <a:defRPr/>
              </a:pPr>
              <a:t>05.02.2020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820CF-131F-4006-8E1E-234587AB40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1153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AC695-F874-4288-B346-4270E33CD909}" type="datetimeFigureOut">
              <a:rPr lang="ru-RU"/>
              <a:pPr>
                <a:defRPr/>
              </a:pPr>
              <a:t>05.02.2020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5C8A9-E4A6-4472-8ADA-AD1CEB193F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88611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B31432-0B4D-42F7-9157-3D76C56E37F1}" type="datetimeFigureOut">
              <a:rPr lang="ru-RU"/>
              <a:pPr>
                <a:defRPr/>
              </a:pPr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322406-40BA-438A-8386-F5C002DB70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Comp-208MP\Desktop\&#1047;&#1048;&#1052;&#1040;\&#1063;&#1072;&#1081;&#1082;&#1086;&#1074;&#1089;&#1082;&#1080;&#1081;%20&#8212;%20&#1042;&#1088;&#1077;&#1084;&#1077;&#1085;&#1072;%20&#1075;&#1086;&#1076;&#1072;%20-%20&#1044;&#1077;&#1082;&#1072;&#1073;&#1088;&#1100;%20(&#1057;&#1074;&#1103;&#1090;&#1082;&#1080;)%20(www.mixmuz.ru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Comp-208MP\Desktop\&#1047;&#1048;&#1052;&#1040;\&#1041;.&#1055;&#1072;&#1089;&#1090;&#1077;&#1088;&#1085;&#1072;&#1082;%20&#8212;%20&#1057;&#1085;&#1077;&#1075;%20&#1080;&#1076;&#1077;&#1090;%20(www.mixmuz.ru).mp3" TargetMode="Externa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Comp-208MP\Desktop\&#1047;&#1048;&#1052;&#1040;\&#1045;&#1083;&#1077;&#1085;&#1072;%20&#1042;&#1072;&#1077;&#1085;&#1075;&#1072;%20&#8212;%20&#1058;&#1072;&#1081;&#1075;&#1072;%20(mp3cut.net).mp3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Comp-208MP\Desktop\&#1047;&#1048;&#1052;&#1040;\&#1042;&#1083;&#1072;&#1076;&#1080;&#1084;&#1080;&#1088;%20&#1042;&#1099;&#1089;&#1086;&#1094;&#1082;&#1080;&#1081;%20&#8212;%20&#1057;&#1077;&#1075;&#1086;&#1076;&#1085;&#1103;%20&#1085;&#1077;%20&#1089;&#1083;&#1099;&#1096;&#1085;&#1086;%20&#1073;&#1080;&#1077;&#1085;&#1100;&#1103;%20&#1089;&#1077;&#1088;&#1076;&#1077;&#1094;.mp3" TargetMode="External"/><Relationship Id="rId4" Type="http://schemas.openxmlformats.org/officeDocument/2006/relationships/image" Target="../media/image6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Comp-208MP\Desktop\&#1047;&#1048;&#1052;&#1040;\&#1063;&#1072;&#1081;&#1082;&#1086;&#1074;&#1089;&#1082;&#1080;&#1081;%20&#8212;%20&#1042;&#1072;&#1083;&#1100;&#1089;%20&#1094;&#1074;&#1077;&#1090;&#1086;&#1074;%20(&#1065;&#1077;&#1083;&#1082;&#1091;&#1085;&#1095;&#1080;&#1082;)%20(www.mixmuz.ru).mp3" TargetMode="External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Comp-208MP\Desktop\&#1047;&#1048;&#1052;&#1040;\&#1063;&#1072;&#1081;&#1082;&#1086;&#1074;&#1089;&#1082;&#1080;&#1081;%20&#8212;%20&#1047;&#1080;&#1084;&#1085;&#1080;&#1081;%20&#1083;&#1077;&#1089;%20(www.mixmuz.ru).mp3" TargetMode="External"/><Relationship Id="rId4" Type="http://schemas.openxmlformats.org/officeDocument/2006/relationships/image" Target="../media/image95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Чайковский — Времена года - Декабрь (Святки) (www.mixmuz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928662" y="592933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92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62000">
              <a:srgbClr val="85C2FF"/>
            </a:gs>
            <a:gs pos="99000">
              <a:srgbClr val="2C69B2"/>
            </a:gs>
            <a:gs pos="100000">
              <a:srgbClr val="FFEBFA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открытый интегрированный урок естественных наук и литературы</a:t>
            </a:r>
            <a:endParaRPr lang="ru-RU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2088" y="3429000"/>
            <a:ext cx="75963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ВЕЧНОСТЬ    ДВИЖЕНИЯ</a:t>
            </a:r>
            <a:endParaRPr lang="ru-RU" sz="9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599387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262" t="7820" r="7900" b="10212"/>
          <a:stretch/>
        </p:blipFill>
        <p:spPr>
          <a:xfrm>
            <a:off x="6800607" y="116632"/>
            <a:ext cx="2235889" cy="21602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640" t="5891" r="16745" b="3257"/>
          <a:stretch/>
        </p:blipFill>
        <p:spPr>
          <a:xfrm>
            <a:off x="7542917" y="5229200"/>
            <a:ext cx="1565587" cy="16014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008" y="196229"/>
            <a:ext cx="903649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Кленовое отрепье</a:t>
            </a:r>
          </a:p>
          <a:p>
            <a:r>
              <a:rPr lang="ru-RU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Слетело, трепеща,</a:t>
            </a:r>
          </a:p>
          <a:p>
            <a:r>
              <a:rPr lang="ru-RU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кувшине кислорода</a:t>
            </a:r>
          </a:p>
          <a:p>
            <a:r>
              <a:rPr lang="ru-RU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Истлело на весу…</a:t>
            </a:r>
          </a:p>
          <a:p>
            <a:r>
              <a:rPr lang="ru-RU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Какая там свобода,</a:t>
            </a:r>
          </a:p>
          <a:p>
            <a:r>
              <a:rPr lang="ru-RU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Когда зима в лесу!</a:t>
            </a:r>
            <a:endParaRPr lang="ru-RU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47131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54023127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071992" cy="68039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9712" y="4293096"/>
            <a:ext cx="6984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Чудной жизнью он блестит</a:t>
            </a:r>
            <a:endParaRPr lang="ru-RU"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599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97" t="9977" b="8358"/>
          <a:stretch/>
        </p:blipFill>
        <p:spPr>
          <a:xfrm>
            <a:off x="-2345" y="44624"/>
            <a:ext cx="9143999" cy="50851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345" y="4761726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стоит он, околдован,  не  мертвец и не живой</a:t>
            </a:r>
            <a:endParaRPr lang="ru-RU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47131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4527195"/>
            <a:ext cx="8856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Сном волшебным очарован</a:t>
            </a:r>
            <a:endParaRPr lang="ru-RU"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02312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rgbClr val="CCECFF">
                <a:alpha val="52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24" y="214290"/>
            <a:ext cx="7358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3D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Сайгё (яп. </a:t>
            </a:r>
            <a:r>
              <a:rPr lang="en-US" sz="5400" b="1" dirty="0" err="1" smtClean="0">
                <a:solidFill>
                  <a:srgbClr val="003D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西行</a:t>
            </a:r>
            <a:r>
              <a:rPr lang="ru-RU" sz="5400" b="1" dirty="0" smtClean="0">
                <a:solidFill>
                  <a:srgbClr val="003D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Сайгё) (1118—1190) </a:t>
            </a:r>
            <a:endParaRPr lang="ru-RU" sz="5400" b="1" dirty="0">
              <a:solidFill>
                <a:srgbClr val="003D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71472" y="2071678"/>
            <a:ext cx="821537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3D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Глубокой зимой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rgbClr val="003D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3D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ослепительно ярко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rgbClr val="003D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3D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Блещет лунный свет!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rgbClr val="003D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3D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саду, где нет водоема,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rgbClr val="003D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3D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 стелется, словно лед.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rgbClr val="003D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1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779711"/>
            <a:ext cx="9115400" cy="5078313"/>
          </a:xfrm>
          <a:prstGeom prst="rect">
            <a:avLst/>
          </a:prstGeom>
          <a:solidFill>
            <a:srgbClr val="CCECFF">
              <a:alpha val="2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Снег идет, густой-густой.</a:t>
            </a:r>
          </a:p>
          <a:p>
            <a:pPr algn="ctr"/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ногу с ним, стопами теми,</a:t>
            </a:r>
          </a:p>
          <a:p>
            <a:pPr algn="ctr"/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том же темпе, с ленью той</a:t>
            </a:r>
          </a:p>
          <a:p>
            <a:pPr algn="ctr"/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Или с той же быстротой,</a:t>
            </a:r>
          </a:p>
          <a:p>
            <a:pPr algn="ctr"/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Может быть, проходит время?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57554" y="0"/>
            <a:ext cx="5786446" cy="923330"/>
          </a:xfrm>
          <a:prstGeom prst="rect">
            <a:avLst/>
          </a:prstGeom>
          <a:solidFill>
            <a:srgbClr val="CCECFF">
              <a:alpha val="44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Борис Пастернак</a:t>
            </a:r>
            <a:endParaRPr lang="ru-RU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59938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4919008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Фотохудожник    Ольга Зимина </a:t>
            </a: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9Е</a:t>
            </a:r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Б.Пастернак — Снег идет (www.mixmuz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501090" y="571501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471312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3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3471312"/>
      </p:ext>
    </p:extLst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20" t="6356" r="10782" b="6668"/>
          <a:stretch/>
        </p:blipFill>
        <p:spPr>
          <a:xfrm>
            <a:off x="5076056" y="162824"/>
            <a:ext cx="3923928" cy="657854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9370" y="2708920"/>
            <a:ext cx="4900702" cy="15696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300" dirty="0" smtClean="0">
                <a:ln w="11430" cmpd="sng">
                  <a:solidFill>
                    <a:srgbClr val="0070C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WHITE</a:t>
            </a:r>
            <a:endParaRPr lang="ru-RU" sz="9600" b="1" cap="none" spc="300" dirty="0">
              <a:ln w="11430" cmpd="sng">
                <a:solidFill>
                  <a:srgbClr val="0070C0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640324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3471312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3471312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3471312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3471312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3471312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3471312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3471312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3471312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3471312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3471312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bf6422cb2c298debb74d140da5dec57.jpg"/>
          <p:cNvPicPr>
            <a:picLocks noChangeAspect="1"/>
          </p:cNvPicPr>
          <p:nvPr/>
        </p:nvPicPr>
        <p:blipFill>
          <a:blip r:embed="rId2"/>
          <a:srcRect t="2083" b="3125"/>
          <a:stretch>
            <a:fillRect/>
          </a:stretch>
        </p:blipFill>
        <p:spPr>
          <a:xfrm>
            <a:off x="142844" y="32535"/>
            <a:ext cx="8858312" cy="668261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3471312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34713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785786" y="824757"/>
            <a:ext cx="7715272" cy="4247317"/>
          </a:xfrm>
          <a:prstGeom prst="rect">
            <a:avLst/>
          </a:prstGeom>
          <a:solidFill>
            <a:schemeClr val="bg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Скрип шагов вдоль улиц белых,</a:t>
            </a:r>
            <a:endParaRPr kumimoji="0" lang="ru-RU" sz="5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Огоньки вдали;</a:t>
            </a:r>
            <a:endParaRPr kumimoji="0" lang="ru-RU" sz="5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стенах оледенелых</a:t>
            </a:r>
            <a:endParaRPr kumimoji="0" lang="ru-RU" sz="5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Блещут хрустали.</a:t>
            </a:r>
            <a:endParaRPr kumimoji="0" lang="ru-RU" sz="5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3504" y="5357826"/>
            <a:ext cx="3929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Афанасий Фет</a:t>
            </a:r>
            <a:endParaRPr lang="ru-RU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023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68599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0" y="1214422"/>
            <a:ext cx="9144000" cy="3477875"/>
          </a:xfrm>
          <a:prstGeom prst="rect">
            <a:avLst/>
          </a:prstGeom>
          <a:solidFill>
            <a:schemeClr val="bg1">
              <a:lumMod val="95000"/>
              <a:alpha val="5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Пухлый снег идет, и я за ним  бегу.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Снег запутался в сплетенье кустов...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снегу, на очень тихом снегу —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восклицательные знаки следов!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8860" y="5857892"/>
            <a:ext cx="6500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Роберт Рождественский</a:t>
            </a:r>
            <a:endParaRPr lang="ru-RU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599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68599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2928934"/>
            <a:ext cx="75009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Весёлый мелькает, вьётся первый снег,</a:t>
            </a:r>
          </a:p>
          <a:p>
            <a:r>
              <a:rPr lang="ru-RU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Звездами падая на брег</a:t>
            </a:r>
            <a:endParaRPr lang="ru-RU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57818" y="5786454"/>
            <a:ext cx="3571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А.С. Пушкин</a:t>
            </a:r>
            <a:endParaRPr lang="ru-RU" sz="4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599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7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116" y="0"/>
            <a:ext cx="6865767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47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60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emlya_zimnee_solncestoyanie.jpg"/>
          <p:cNvPicPr>
            <a:picLocks noChangeAspect="1"/>
          </p:cNvPicPr>
          <p:nvPr/>
        </p:nvPicPr>
        <p:blipFill>
          <a:blip r:embed="rId2"/>
          <a:srcRect b="4545"/>
          <a:stretch>
            <a:fillRect/>
          </a:stretch>
        </p:blipFill>
        <p:spPr>
          <a:xfrm>
            <a:off x="0" y="0"/>
            <a:ext cx="6543675" cy="35004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143248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полусонным стрелкам лень</a:t>
            </a:r>
          </a:p>
          <a:p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ворочаться на циферблате,</a:t>
            </a:r>
          </a:p>
          <a:p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дольше века длится день</a:t>
            </a:r>
            <a:endParaRPr lang="ru-RU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6248" y="6000768"/>
            <a:ext cx="4786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Борис Пастернак</a:t>
            </a:r>
            <a:endParaRPr lang="ru-RU" sz="4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47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2096" y="-27384"/>
            <a:ext cx="6876288" cy="1446550"/>
          </a:xfrm>
          <a:prstGeom prst="rect">
            <a:avLst/>
          </a:prstGeom>
          <a:solidFill>
            <a:srgbClr val="E2E2E2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Рыбы  зимой</a:t>
            </a:r>
            <a:endParaRPr lang="ru-RU" sz="8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3688" y="5962054"/>
            <a:ext cx="5688632" cy="923330"/>
          </a:xfrm>
          <a:prstGeom prst="rect">
            <a:avLst/>
          </a:prstGeom>
          <a:solidFill>
            <a:srgbClr val="E2E2E2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Иосиф  Бродский</a:t>
            </a:r>
            <a:endParaRPr lang="ru-RU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47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749" y="3500438"/>
            <a:ext cx="4086375" cy="15696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300" dirty="0" smtClean="0">
                <a:ln w="11430" cmpd="sng">
                  <a:solidFill>
                    <a:srgbClr val="0070C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AS IF</a:t>
            </a:r>
            <a:endParaRPr lang="ru-RU" sz="9600" b="1" cap="none" spc="300" dirty="0">
              <a:ln w="11430" cmpd="sng">
                <a:solidFill>
                  <a:srgbClr val="0070C0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57686" y="2357430"/>
            <a:ext cx="3943137" cy="317009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dirty="0" smtClean="0">
                <a:ln w="18000">
                  <a:noFill/>
                  <a:prstDash val="solid"/>
                  <a:miter lim="800000"/>
                </a:ln>
                <a:solidFill>
                  <a:srgbClr val="6666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Ag</a:t>
            </a:r>
            <a:endParaRPr lang="ru-RU" sz="20000" b="1" dirty="0">
              <a:ln w="18000">
                <a:noFill/>
                <a:prstDash val="solid"/>
                <a:miter lim="800000"/>
              </a:ln>
              <a:solidFill>
                <a:srgbClr val="666699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43042" y="428604"/>
            <a:ext cx="5500726" cy="193899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0" b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2000" b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2000" b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к)</a:t>
            </a:r>
            <a:endParaRPr lang="ru-RU" sz="16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640324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5157192"/>
            <a:ext cx="89279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Рыбы жуют кислород</a:t>
            </a:r>
            <a:endParaRPr lang="ru-RU" sz="7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47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ECFF">
                <a:alpha val="55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131820-fish.jpg"/>
          <p:cNvPicPr>
            <a:picLocks noChangeAspect="1"/>
          </p:cNvPicPr>
          <p:nvPr/>
        </p:nvPicPr>
        <p:blipFill>
          <a:blip r:embed="rId2"/>
          <a:srcRect t="46094" r="20366"/>
          <a:stretch>
            <a:fillRect/>
          </a:stretch>
        </p:blipFill>
        <p:spPr>
          <a:xfrm>
            <a:off x="25983" y="0"/>
            <a:ext cx="9118049" cy="41433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628" y="4000504"/>
            <a:ext cx="8501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Рыбы плывут без света</a:t>
            </a:r>
            <a:endParaRPr lang="ru-RU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83" y="4946392"/>
            <a:ext cx="91180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5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 солнцем зимним и зыбким</a:t>
            </a:r>
            <a:endParaRPr lang="ru-RU" sz="5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347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905161"/>
            <a:ext cx="9144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n>
                  <a:solidFill>
                    <a:srgbClr val="FFFF99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Рыбы не льют слёзы, </a:t>
            </a:r>
            <a:r>
              <a:rPr lang="ru-RU" sz="5800" b="1" dirty="0" smtClean="0">
                <a:ln>
                  <a:solidFill>
                    <a:srgbClr val="FFFF99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упираясь головой в глыбы</a:t>
            </a:r>
            <a:endParaRPr lang="ru-RU" sz="5800" b="1" dirty="0">
              <a:ln>
                <a:solidFill>
                  <a:srgbClr val="FFFF99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347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Елена Ваенга — Тайга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1142976" y="6000768"/>
            <a:ext cx="304800" cy="30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0166" y="4357694"/>
            <a:ext cx="72152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борьбе с </a:t>
            </a:r>
            <a:r>
              <a:rPr lang="ru-RU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порывным</a:t>
            </a:r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ветром этот звон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8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3857628"/>
            <a:ext cx="864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Далеко им по небу унесен,-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5103674"/>
            <a:ext cx="80010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путникам он нравился </a:t>
            </a:r>
          </a:p>
          <a:p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раз,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5000636"/>
            <a:ext cx="68580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 весть кончины иль бессмертья глас.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ияние 10.jpg"/>
          <p:cNvPicPr>
            <a:picLocks noChangeAspect="1"/>
          </p:cNvPicPr>
          <p:nvPr/>
        </p:nvPicPr>
        <p:blipFill>
          <a:blip r:embed="rId2"/>
          <a:srcRect l="12500" r="4687" b="5468"/>
          <a:stretch>
            <a:fillRect/>
          </a:stretch>
        </p:blipFill>
        <p:spPr>
          <a:xfrm>
            <a:off x="-33" y="0"/>
            <a:ext cx="9144033" cy="685800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6248" y="428604"/>
            <a:ext cx="3643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silence</a:t>
            </a:r>
            <a:endParaRPr lang="ru-RU" sz="9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snow.jpg"/>
          <p:cNvPicPr>
            <a:picLocks noChangeAspect="1"/>
          </p:cNvPicPr>
          <p:nvPr/>
        </p:nvPicPr>
        <p:blipFill>
          <a:blip r:embed="rId2" cstate="print"/>
          <a:srcRect l="6098" t="2812" r="6098" b="4391"/>
          <a:stretch>
            <a:fillRect/>
          </a:stretch>
        </p:blipFill>
        <p:spPr>
          <a:xfrm>
            <a:off x="4071934" y="2428868"/>
            <a:ext cx="2805565" cy="2571768"/>
          </a:xfrm>
          <a:prstGeom prst="rect">
            <a:avLst/>
          </a:prstGeom>
        </p:spPr>
      </p:pic>
      <p:pic>
        <p:nvPicPr>
          <p:cNvPr id="7" name="Рисунок 6" descr="береза1.png"/>
          <p:cNvPicPr>
            <a:picLocks noChangeAspect="1"/>
          </p:cNvPicPr>
          <p:nvPr/>
        </p:nvPicPr>
        <p:blipFill>
          <a:blip r:embed="rId3"/>
          <a:srcRect l="7143" t="7291" r="10317" b="7291"/>
          <a:stretch>
            <a:fillRect/>
          </a:stretch>
        </p:blipFill>
        <p:spPr>
          <a:xfrm>
            <a:off x="428595" y="-1"/>
            <a:ext cx="2763417" cy="4357695"/>
          </a:xfrm>
          <a:prstGeom prst="rect">
            <a:avLst/>
          </a:prstGeom>
        </p:spPr>
      </p:pic>
      <p:pic>
        <p:nvPicPr>
          <p:cNvPr id="8" name="Рисунок 7" descr="snow.jpg"/>
          <p:cNvPicPr>
            <a:picLocks noChangeAspect="1"/>
          </p:cNvPicPr>
          <p:nvPr/>
        </p:nvPicPr>
        <p:blipFill>
          <a:blip r:embed="rId4" cstate="print"/>
          <a:srcRect l="6098" t="2812" r="6098" b="4391"/>
          <a:stretch>
            <a:fillRect/>
          </a:stretch>
        </p:blipFill>
        <p:spPr>
          <a:xfrm>
            <a:off x="6786578" y="2214554"/>
            <a:ext cx="2286016" cy="2095515"/>
          </a:xfrm>
          <a:prstGeom prst="rect">
            <a:avLst/>
          </a:prstGeom>
        </p:spPr>
      </p:pic>
      <p:pic>
        <p:nvPicPr>
          <p:cNvPr id="9" name="Рисунок 8" descr="snow.jpg"/>
          <p:cNvPicPr>
            <a:picLocks noChangeAspect="1"/>
          </p:cNvPicPr>
          <p:nvPr/>
        </p:nvPicPr>
        <p:blipFill>
          <a:blip r:embed="rId5" cstate="print"/>
          <a:srcRect l="6098" t="2812" r="6098" b="4391"/>
          <a:stretch>
            <a:fillRect/>
          </a:stretch>
        </p:blipFill>
        <p:spPr>
          <a:xfrm>
            <a:off x="6357950" y="5048261"/>
            <a:ext cx="1506693" cy="138113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1406" y="4232041"/>
            <a:ext cx="3000396" cy="255454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Au</a:t>
            </a:r>
            <a:endParaRPr lang="ru-RU" sz="1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ияние 14.jpg"/>
          <p:cNvPicPr>
            <a:picLocks noChangeAspect="1"/>
          </p:cNvPicPr>
          <p:nvPr/>
        </p:nvPicPr>
        <p:blipFill>
          <a:blip r:embed="rId2"/>
          <a:srcRect l="8593" t="5407" b="5407"/>
          <a:stretch>
            <a:fillRect/>
          </a:stretch>
        </p:blipFill>
        <p:spPr>
          <a:xfrm>
            <a:off x="-1" y="0"/>
            <a:ext cx="9128053" cy="685800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ияние5.jpg"/>
          <p:cNvPicPr>
            <a:picLocks noChangeAspect="1"/>
          </p:cNvPicPr>
          <p:nvPr/>
        </p:nvPicPr>
        <p:blipFill>
          <a:blip r:embed="rId2"/>
          <a:srcRect l="7812" t="4719" r="703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ияние 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5466" cy="685800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ияние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ияние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ияние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ияние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7486539.jpeg"/>
          <p:cNvPicPr>
            <a:picLocks noChangeAspect="1"/>
          </p:cNvPicPr>
          <p:nvPr/>
        </p:nvPicPr>
        <p:blipFill>
          <a:blip r:embed="rId2"/>
          <a:srcRect l="9836" t="9836" r="7787" b="3279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02312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ияние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ияние6.jpg"/>
          <p:cNvPicPr>
            <a:picLocks noChangeAspect="1"/>
          </p:cNvPicPr>
          <p:nvPr/>
        </p:nvPicPr>
        <p:blipFill>
          <a:blip r:embed="rId2"/>
          <a:srcRect b="384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ияние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" y="0"/>
            <a:ext cx="9144000" cy="6525344"/>
          </a:xfrm>
          <a:prstGeom prst="rect">
            <a:avLst/>
          </a:prstGeom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682664" y="5534561"/>
            <a:ext cx="5841664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Сталинград</a:t>
            </a:r>
            <a:endParaRPr lang="ru-RU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023127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819" r="7414"/>
          <a:stretch/>
        </p:blipFill>
        <p:spPr>
          <a:xfrm>
            <a:off x="-30506" y="-27384"/>
            <a:ext cx="9174506" cy="57217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6176" y="4919008"/>
            <a:ext cx="75611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6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егодня не слышно биенья сердец</a:t>
            </a:r>
            <a:endParaRPr lang="ru-RU" sz="6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Владимир Высоцкий — Сегодня не слышно биенья сердец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14348" y="62150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85993873"/>
      </p:ext>
    </p:extLst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4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10" y="16902"/>
            <a:ext cx="9144000" cy="50184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976589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5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этот раз мне не вернуться,</a:t>
            </a:r>
          </a:p>
          <a:p>
            <a:pPr algn="ctr"/>
            <a:r>
              <a:rPr lang="ru-RU" sz="5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5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 ухожу</a:t>
            </a:r>
            <a:r>
              <a:rPr lang="ru-RU" sz="5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придет другой</a:t>
            </a:r>
          </a:p>
        </p:txBody>
      </p:sp>
    </p:spTree>
    <p:extLst>
      <p:ext uri="{BB962C8B-B14F-4D97-AF65-F5344CB8AC3E}">
        <p14:creationId xmlns="" xmlns:p14="http://schemas.microsoft.com/office/powerpoint/2010/main" val="143471312"/>
      </p:ext>
    </p:extLst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8604448" cy="61199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5877272"/>
            <a:ext cx="8460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5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ы </a:t>
            </a:r>
            <a:r>
              <a:rPr lang="ru-RU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5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успели оглянуться</a:t>
            </a:r>
            <a:endParaRPr lang="ru-RU" sz="5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0231279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67591" cy="52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5457998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 сыновья </a:t>
            </a:r>
            <a:r>
              <a:rPr lang="ru-RU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уходят в бой</a:t>
            </a:r>
          </a:p>
        </p:txBody>
      </p:sp>
    </p:spTree>
    <p:extLst>
      <p:ext uri="{BB962C8B-B14F-4D97-AF65-F5344CB8AC3E}">
        <p14:creationId xmlns="" xmlns:p14="http://schemas.microsoft.com/office/powerpoint/2010/main" val="3685993873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89032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88024" y="692696"/>
            <a:ext cx="4355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7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7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 </a:t>
            </a:r>
            <a:r>
              <a:rPr lang="ru-RU" sz="7200" dirty="0" smtClean="0"/>
              <a:t> </a:t>
            </a:r>
            <a:r>
              <a:rPr lang="ru-RU" sz="7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7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пропасть, шагнул  </a:t>
            </a:r>
            <a:r>
              <a:rPr lang="ru-RU" sz="7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 окопа</a:t>
            </a:r>
          </a:p>
        </p:txBody>
      </p:sp>
    </p:spTree>
    <p:extLst>
      <p:ext uri="{BB962C8B-B14F-4D97-AF65-F5344CB8AC3E}">
        <p14:creationId xmlns="" xmlns:p14="http://schemas.microsoft.com/office/powerpoint/2010/main" val="143471312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39" y="1312024"/>
            <a:ext cx="8532441" cy="5445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9832" y="188640"/>
            <a:ext cx="24842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dirty="0" smtClean="0">
                <a:solidFill>
                  <a:schemeClr val="bg1"/>
                </a:solidFill>
                <a:latin typeface="Comic Sans MS" pitchFamily="66" charset="0"/>
              </a:rPr>
              <a:t>Ag</a:t>
            </a:r>
            <a:endParaRPr lang="ru-RU" sz="140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59938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t="11163" r="390"/>
          <a:stretch/>
        </p:blipFill>
        <p:spPr>
          <a:xfrm>
            <a:off x="0" y="0"/>
            <a:ext cx="9108504" cy="54155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424" y="5157192"/>
            <a:ext cx="87050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сейчас </a:t>
            </a:r>
            <a:r>
              <a:rPr lang="ru-RU" sz="5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глаза мои сомкнутся,</a:t>
            </a:r>
          </a:p>
          <a:p>
            <a:r>
              <a:rPr lang="ru-RU" sz="5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5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5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крепко обнимусь с землей</a:t>
            </a:r>
          </a:p>
        </p:txBody>
      </p:sp>
    </p:spTree>
    <p:extLst>
      <p:ext uri="{BB962C8B-B14F-4D97-AF65-F5344CB8AC3E}">
        <p14:creationId xmlns="" xmlns:p14="http://schemas.microsoft.com/office/powerpoint/2010/main" val="3685993873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268" b="-7783"/>
          <a:stretch/>
        </p:blipFill>
        <p:spPr>
          <a:xfrm>
            <a:off x="0" y="0"/>
            <a:ext cx="9144000" cy="55834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8072" y="5171708"/>
            <a:ext cx="7812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4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успели оглянуться</a:t>
            </a:r>
            <a:r>
              <a:rPr lang="ru-RU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 сыновья  </a:t>
            </a:r>
            <a:r>
              <a:rPr lang="ru-RU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уходят в бой</a:t>
            </a:r>
          </a:p>
        </p:txBody>
      </p:sp>
    </p:spTree>
    <p:extLst>
      <p:ext uri="{BB962C8B-B14F-4D97-AF65-F5344CB8AC3E}">
        <p14:creationId xmlns="" xmlns:p14="http://schemas.microsoft.com/office/powerpoint/2010/main" val="540231279"/>
      </p:ext>
    </p:extLst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50"/>
            <a:ext cx="9144040" cy="6878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4624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5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кто </a:t>
            </a:r>
            <a:r>
              <a:rPr lang="ru-RU" sz="5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сменит меня, кто в атаку пойдет</a:t>
            </a:r>
          </a:p>
        </p:txBody>
      </p:sp>
    </p:spTree>
    <p:extLst>
      <p:ext uri="{BB962C8B-B14F-4D97-AF65-F5344CB8AC3E}">
        <p14:creationId xmlns="" xmlns:p14="http://schemas.microsoft.com/office/powerpoint/2010/main" val="143471312"/>
      </p:ext>
    </p:extLst>
  </p:cSld>
  <p:clrMapOvr>
    <a:masterClrMapping/>
  </p:clrMapOvr>
  <p:transition advClick="0" advTm="1300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7574" y="5254168"/>
            <a:ext cx="86328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5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успеваю улыбнуться,</a:t>
            </a:r>
          </a:p>
          <a:p>
            <a:pPr algn="ctr"/>
            <a:r>
              <a:rPr lang="ru-RU" sz="5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5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5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видел, кто придет за мной</a:t>
            </a:r>
          </a:p>
        </p:txBody>
      </p:sp>
      <p:pic>
        <p:nvPicPr>
          <p:cNvPr id="9" name="Рисунок 8" descr="1942 декабрь под Ленинградом наши снайперы.jpg"/>
          <p:cNvPicPr>
            <a:picLocks noChangeAspect="1"/>
          </p:cNvPicPr>
          <p:nvPr/>
        </p:nvPicPr>
        <p:blipFill>
          <a:blip r:embed="rId2"/>
          <a:srcRect t="11580" r="6034" b="4787"/>
          <a:stretch>
            <a:fillRect/>
          </a:stretch>
        </p:blipFill>
        <p:spPr>
          <a:xfrm>
            <a:off x="0" y="0"/>
            <a:ext cx="9144000" cy="54528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0876388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255"/>
            <a:ext cx="6372200" cy="4157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131681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же конец мой - еще не конец:</a:t>
            </a:r>
          </a:p>
          <a:p>
            <a:pPr algn="ctr"/>
            <a:r>
              <a:rPr lang="ru-RU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конец </a:t>
            </a:r>
            <a:r>
              <a:rPr lang="ru-RU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это чье-то начало.</a:t>
            </a:r>
          </a:p>
        </p:txBody>
      </p:sp>
    </p:spTree>
    <p:extLst>
      <p:ext uri="{BB962C8B-B14F-4D97-AF65-F5344CB8AC3E}">
        <p14:creationId xmlns="" xmlns:p14="http://schemas.microsoft.com/office/powerpoint/2010/main" val="540231279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199" t="18583" r="1199" b="1"/>
          <a:stretch/>
        </p:blipFill>
        <p:spPr>
          <a:xfrm>
            <a:off x="35496" y="44624"/>
            <a:ext cx="9012052" cy="47263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496" y="4771018"/>
            <a:ext cx="90120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сейчас </a:t>
            </a:r>
            <a:r>
              <a:rPr lang="ru-RU" sz="5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глаза мои сомкнутся,</a:t>
            </a:r>
          </a:p>
          <a:p>
            <a:pPr algn="ctr"/>
            <a:r>
              <a:rPr lang="ru-RU" sz="5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5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5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ухожу - придет </a:t>
            </a:r>
            <a:r>
              <a:rPr lang="ru-RU" sz="5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другой</a:t>
            </a:r>
            <a:endParaRPr lang="ru-RU" sz="5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471312"/>
      </p:ext>
    </p:extLst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60"/>
            <a:ext cx="9144000" cy="64170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89267307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016"/>
            <a:ext cx="9144000" cy="63093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0007724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88640"/>
            <a:ext cx="8244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Арсений Тарковский</a:t>
            </a:r>
            <a:endParaRPr lang="ru-RU" sz="6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528916"/>
            <a:ext cx="8244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Чем пахнет снег?</a:t>
            </a:r>
            <a:endParaRPr lang="ru-RU" sz="8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45" y="3068960"/>
            <a:ext cx="3953405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62" y="4737251"/>
            <a:ext cx="2310611" cy="20041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42">
            <a:off x="800351" y="3084322"/>
            <a:ext cx="2266283" cy="19656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19">
            <a:off x="0" y="5103709"/>
            <a:ext cx="2022579" cy="17542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9318">
            <a:off x="6118464" y="3076970"/>
            <a:ext cx="1651337" cy="14322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033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016" y="44624"/>
            <a:ext cx="889248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Пролетание</a:t>
            </a:r>
            <a:r>
              <a:rPr lang="ru-RU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 прохожденье-</a:t>
            </a:r>
          </a:p>
          <a:p>
            <a:pPr algn="ctr"/>
            <a:r>
              <a:rPr lang="ru-RU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твой урок я усвоил, зима.</a:t>
            </a:r>
          </a:p>
          <a:p>
            <a:pPr algn="ctr"/>
            <a:r>
              <a:rPr lang="ru-RU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Уводящее в вечность движенье</a:t>
            </a:r>
          </a:p>
          <a:p>
            <a:pPr algn="ctr"/>
            <a:r>
              <a:rPr lang="ru-RU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омывает нас, сводит с ума.»</a:t>
            </a:r>
          </a:p>
          <a:p>
            <a:endParaRPr lang="ru-RU" dirty="0"/>
          </a:p>
          <a:p>
            <a:pPr algn="r"/>
            <a:endParaRPr lang="ru-RU" sz="4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Белла Ахмадулина. Снег.</a:t>
            </a:r>
            <a:endParaRPr lang="ru-RU" sz="4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47131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06936133"/>
              </p:ext>
            </p:extLst>
          </p:nvPr>
        </p:nvGraphicFramePr>
        <p:xfrm>
          <a:off x="0" y="30105"/>
          <a:ext cx="9144000" cy="4924806"/>
        </p:xfrm>
        <a:graphic>
          <a:graphicData uri="http://schemas.openxmlformats.org/drawingml/2006/table">
            <a:tbl>
              <a:tblPr firstRow="1" firstCol="1" bandRow="1"/>
              <a:tblGrid>
                <a:gridCol w="9144000"/>
              </a:tblGrid>
              <a:tr h="26663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1" dirty="0" smtClean="0">
                          <a:solidFill>
                            <a:srgbClr val="3C609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Зима висит на хвойных лапах,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1" dirty="0" smtClean="0">
                          <a:solidFill>
                            <a:srgbClr val="3C609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По-праздничному хороша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1" dirty="0" smtClean="0">
                          <a:solidFill>
                            <a:srgbClr val="3C609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. . . . . </a:t>
                      </a:r>
                      <a:r>
                        <a:rPr lang="ru-RU" sz="5400" b="1" dirty="0" err="1" smtClean="0">
                          <a:solidFill>
                            <a:srgbClr val="3C609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ный</a:t>
                      </a:r>
                      <a:r>
                        <a:rPr lang="ru-RU" sz="5400" b="1" dirty="0" smtClean="0">
                          <a:solidFill>
                            <a:srgbClr val="3C609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 гоголевский запах – её декабрьская душа.</a:t>
                      </a:r>
                      <a:endParaRPr lang="ru-RU" sz="5400" b="1" dirty="0">
                        <a:solidFill>
                          <a:srgbClr val="3C609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332" t="14574" r="8810" b="10077"/>
          <a:stretch/>
        </p:blipFill>
        <p:spPr>
          <a:xfrm>
            <a:off x="107504" y="4869160"/>
            <a:ext cx="2305826" cy="19254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033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53208642"/>
              </p:ext>
            </p:extLst>
          </p:nvPr>
        </p:nvGraphicFramePr>
        <p:xfrm>
          <a:off x="0" y="0"/>
          <a:ext cx="9036496" cy="6885384"/>
        </p:xfrm>
        <a:graphic>
          <a:graphicData uri="http://schemas.openxmlformats.org/drawingml/2006/table">
            <a:tbl>
              <a:tblPr firstRow="1" firstCol="1" bandRow="1"/>
              <a:tblGrid>
                <a:gridCol w="9036496"/>
              </a:tblGrid>
              <a:tr h="68853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Почуем запах </a:t>
                      </a:r>
                      <a:endParaRPr lang="ru-RU" sz="6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 . . . . . . . . </a:t>
                      </a:r>
                      <a:r>
                        <a:rPr lang="ru-RU" sz="66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ный</a:t>
                      </a:r>
                      <a:r>
                        <a:rPr lang="ru-RU" sz="6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6600" b="1" dirty="0">
                          <a:solidFill>
                            <a:srgbClr val="0070C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⃰</a:t>
                      </a:r>
                      <a:endParaRPr lang="ru-RU" sz="6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сплошного снежного пласта</a:t>
                      </a:r>
                      <a:endParaRPr lang="ru-RU" sz="6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600" b="1" dirty="0">
                          <a:solidFill>
                            <a:srgbClr val="0070C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⃰</a:t>
                      </a:r>
                      <a:r>
                        <a:rPr lang="ru-RU" sz="6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 лат. </a:t>
                      </a:r>
                      <a:r>
                        <a:rPr lang="en-US" sz="6000" b="1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hospitalis</a:t>
                      </a:r>
                      <a:r>
                        <a:rPr lang="ru-RU" sz="6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65586603"/>
              </p:ext>
            </p:extLst>
          </p:nvPr>
        </p:nvGraphicFramePr>
        <p:xfrm>
          <a:off x="0" y="1"/>
          <a:ext cx="9108504" cy="3540252"/>
        </p:xfrm>
        <a:graphic>
          <a:graphicData uri="http://schemas.openxmlformats.org/drawingml/2006/table">
            <a:tbl>
              <a:tblPr firstRow="1" firstCol="1" bandRow="1"/>
              <a:tblGrid>
                <a:gridCol w="9108504"/>
              </a:tblGrid>
              <a:tr h="3429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Постой немного при дороге</a:t>
                      </a:r>
                      <a:r>
                        <a:rPr lang="ru-RU" sz="60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: весной  </a:t>
                      </a:r>
                      <a:r>
                        <a:rPr lang="ru-RU" sz="60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ru-RU" sz="6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. . . . ном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пахнет снег</a:t>
                      </a:r>
                      <a:endParaRPr lang="ru-RU" sz="6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5594" marR="65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070" t="19912" r="22559" b="23227"/>
          <a:stretch/>
        </p:blipFill>
        <p:spPr>
          <a:xfrm>
            <a:off x="23320" y="3429000"/>
            <a:ext cx="3471074" cy="342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79912" y="3429000"/>
            <a:ext cx="49685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егкокипящая фракция нефти</a:t>
            </a:r>
            <a:endParaRPr lang="ru-RU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599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0762" y="0"/>
            <a:ext cx="88137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Бензином пахнет снег у всех, в любом краю, но в Подмосковье особенно,  и пахнет  </a:t>
            </a:r>
            <a:r>
              <a:rPr lang="ru-RU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. . . . ю</a:t>
            </a:r>
            <a:r>
              <a:rPr lang="en-US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⃰</a:t>
            </a:r>
            <a:endParaRPr lang="ru-RU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3768" y="3970318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⃰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соединительная ткань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884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6126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ходят души снеговые,                    и остаётся вместо вех бензин, которым пахнет снег</a:t>
            </a:r>
            <a:endParaRPr lang="ru-RU"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4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0200" y="44624"/>
            <a:ext cx="7236296" cy="101566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29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Евгений Евтушенко</a:t>
            </a:r>
            <a:endParaRPr lang="ru-RU" sz="6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24744"/>
            <a:ext cx="8388424" cy="5632311"/>
          </a:xfrm>
          <a:prstGeom prst="rect">
            <a:avLst/>
          </a:prstGeom>
          <a:gradFill flip="none" rotWithShape="1">
            <a:gsLst>
              <a:gs pos="40000">
                <a:srgbClr val="E2E2E2">
                  <a:alpha val="20000"/>
                </a:srgbClr>
              </a:gs>
              <a:gs pos="53332">
                <a:srgbClr val="DAE3D8"/>
              </a:gs>
              <a:gs pos="67500">
                <a:srgbClr val="C8D3E8"/>
              </a:gs>
              <a:gs pos="62000">
                <a:schemeClr val="accent1">
                  <a:tint val="44500"/>
                  <a:satMod val="160000"/>
                </a:schemeClr>
              </a:gs>
              <a:gs pos="89583">
                <a:schemeClr val="bg1">
                  <a:lumMod val="85000"/>
                  <a:alpha val="67000"/>
                </a:schemeClr>
              </a:gs>
              <a:gs pos="84000">
                <a:schemeClr val="bg1">
                  <a:lumMod val="85000"/>
                  <a:alpha val="67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Идут белые </a:t>
            </a:r>
            <a:r>
              <a:rPr lang="ru-RU" sz="6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снеги</a:t>
            </a:r>
            <a:r>
              <a:rPr lang="ru-RU" sz="6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             как по нитке скользя…</a:t>
            </a:r>
          </a:p>
          <a:p>
            <a:r>
              <a:rPr lang="ru-RU" sz="6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Жить и жить бы            на свете,</a:t>
            </a:r>
          </a:p>
          <a:p>
            <a:r>
              <a:rPr lang="ru-RU" sz="6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Но, наверно,             нельзя…</a:t>
            </a:r>
            <a:endParaRPr lang="ru-RU" sz="6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55348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808251"/>
            <a:ext cx="7145957" cy="4708981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  <a:alpha val="40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Идут белые </a:t>
            </a:r>
            <a:r>
              <a:rPr lang="ru-RU" sz="6000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снеги</a:t>
            </a:r>
            <a:r>
              <a:rPr lang="ru-RU" sz="60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60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 во все времена, </a:t>
            </a:r>
          </a:p>
          <a:p>
            <a:pPr algn="ctr"/>
            <a:r>
              <a:rPr lang="ru-RU" sz="60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 при Пушкине, Стеньке</a:t>
            </a:r>
          </a:p>
          <a:p>
            <a:pPr algn="ctr"/>
            <a:r>
              <a:rPr lang="ru-RU" sz="60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 как после меня</a:t>
            </a:r>
            <a:endParaRPr lang="ru-RU" sz="6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319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3027724"/>
            <a:ext cx="6912768" cy="3785652"/>
          </a:xfrm>
          <a:prstGeom prst="rect">
            <a:avLst/>
          </a:prstGeom>
          <a:gradFill flip="none" rotWithShape="1">
            <a:gsLst>
              <a:gs pos="13000">
                <a:srgbClr val="F3F3FF">
                  <a:alpha val="20000"/>
                </a:srgbClr>
              </a:gs>
              <a:gs pos="39000">
                <a:srgbClr val="D4DEFF"/>
              </a:gs>
              <a:gs pos="70000">
                <a:srgbClr val="D4DEFF"/>
              </a:gs>
              <a:gs pos="87000">
                <a:srgbClr val="96AB94">
                  <a:alpha val="56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 не верую в чудо,  я не снег, не звезда, и я больше не буду никогда, никогда</a:t>
            </a:r>
            <a:endParaRPr lang="ru-RU" sz="6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190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16556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6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88" t="3914" r="9302" b="11949"/>
          <a:stretch/>
        </p:blipFill>
        <p:spPr>
          <a:xfrm>
            <a:off x="161365" y="44624"/>
            <a:ext cx="8803123" cy="66967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7504" y="4005064"/>
            <a:ext cx="8970021" cy="1631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dirty="0" err="1" smtClean="0">
                <a:ln w="57150">
                  <a:solidFill>
                    <a:srgbClr val="FFC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Chemistry&amp;Co</a:t>
            </a:r>
            <a:endParaRPr lang="ru-RU" sz="10000" b="1" dirty="0">
              <a:ln w="57150">
                <a:solidFill>
                  <a:srgbClr val="FFC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7408" y="44624"/>
            <a:ext cx="8011035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381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Т</a:t>
            </a:r>
            <a:r>
              <a:rPr lang="en-US" sz="4800" b="1" dirty="0" smtClean="0">
                <a:ln w="381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O</a:t>
            </a:r>
            <a:r>
              <a:rPr lang="ru-RU" sz="4800" b="1" dirty="0" smtClean="0">
                <a:ln w="381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 учеников и учителей </a:t>
            </a:r>
            <a:endParaRPr lang="ru-RU" sz="10000" b="1" dirty="0">
              <a:ln w="381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44008" y="5517232"/>
            <a:ext cx="432048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5715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presents</a:t>
            </a:r>
            <a:endParaRPr lang="ru-RU" sz="7200" b="1" dirty="0">
              <a:ln w="57150">
                <a:solidFill>
                  <a:srgbClr val="C000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9" name="Чайковский — Вальс цветов (Щелкунчик) (www.mixmuz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023127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2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6004"/>
            <a:ext cx="7704856" cy="66878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979222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60" t="22598" r="6860" b="4521"/>
          <a:stretch/>
        </p:blipFill>
        <p:spPr>
          <a:xfrm>
            <a:off x="0" y="-221190"/>
            <a:ext cx="9070208" cy="70791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48178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Чайковский — Зимний лес (www.mixmuz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6929454" y="614364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40666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30000">
        <p:fade/>
      </p:transition>
    </mc:Choice>
    <mc:Fallback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2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678815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8.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3164</TotalTime>
  <Words>512</Words>
  <Application>Microsoft Office PowerPoint</Application>
  <PresentationFormat>Экран (4:3)</PresentationFormat>
  <Paragraphs>115</Paragraphs>
  <Slides>93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93</vt:i4>
      </vt:variant>
    </vt:vector>
  </HeadingPairs>
  <TitlesOfParts>
    <vt:vector size="9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Milusik</dc:creator>
  <cp:lastModifiedBy>Comp-208MP</cp:lastModifiedBy>
  <cp:revision>125</cp:revision>
  <dcterms:created xsi:type="dcterms:W3CDTF">2019-10-11T14:01:59Z</dcterms:created>
  <dcterms:modified xsi:type="dcterms:W3CDTF">2020-02-05T11:06:49Z</dcterms:modified>
</cp:coreProperties>
</file>